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1"/>
  </p:notesMasterIdLst>
  <p:sldIdLst>
    <p:sldId id="256" r:id="rId2"/>
    <p:sldId id="339" r:id="rId3"/>
    <p:sldId id="345" r:id="rId4"/>
    <p:sldId id="362" r:id="rId5"/>
    <p:sldId id="327" r:id="rId6"/>
    <p:sldId id="360" r:id="rId7"/>
    <p:sldId id="361" r:id="rId8"/>
    <p:sldId id="341" r:id="rId9"/>
    <p:sldId id="342" r:id="rId10"/>
    <p:sldId id="346" r:id="rId11"/>
    <p:sldId id="363" r:id="rId12"/>
    <p:sldId id="353" r:id="rId13"/>
    <p:sldId id="355" r:id="rId14"/>
    <p:sldId id="365" r:id="rId15"/>
    <p:sldId id="358" r:id="rId16"/>
    <p:sldId id="359" r:id="rId17"/>
    <p:sldId id="367" r:id="rId18"/>
    <p:sldId id="354" r:id="rId19"/>
    <p:sldId id="366" r:id="rId20"/>
    <p:sldId id="338" r:id="rId21"/>
    <p:sldId id="336" r:id="rId22"/>
    <p:sldId id="334" r:id="rId23"/>
    <p:sldId id="335" r:id="rId24"/>
    <p:sldId id="344" r:id="rId25"/>
    <p:sldId id="343" r:id="rId26"/>
    <p:sldId id="352" r:id="rId27"/>
    <p:sldId id="364" r:id="rId28"/>
    <p:sldId id="356" r:id="rId29"/>
    <p:sldId id="357"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5637"/>
  </p:normalViewPr>
  <p:slideViewPr>
    <p:cSldViewPr snapToGrid="0">
      <p:cViewPr>
        <p:scale>
          <a:sx n="87" d="100"/>
          <a:sy n="87" d="100"/>
        </p:scale>
        <p:origin x="2256" y="672"/>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2024/10/21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565563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280811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27603906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2504308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3225589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2024/10/21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2024/10/21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2024/10/21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2024/10/21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12.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 Id="rId9" Type="http://schemas.openxmlformats.org/officeDocument/2006/relationships/image" Target="../media/image32.emf"/></Relationships>
</file>

<file path=ppt/slides/_rels/slide13.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9.e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1.emf"/><Relationship Id="rId5" Type="http://schemas.openxmlformats.org/officeDocument/2006/relationships/image" Target="../media/image35.emf"/><Relationship Id="rId4" Type="http://schemas.openxmlformats.org/officeDocument/2006/relationships/image" Target="../media/image4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45.emf"/><Relationship Id="rId4" Type="http://schemas.openxmlformats.org/officeDocument/2006/relationships/image" Target="../media/image44.emf"/></Relationships>
</file>

<file path=ppt/slides/_rels/slide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5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emf"/><Relationship Id="rId5" Type="http://schemas.openxmlformats.org/officeDocument/2006/relationships/image" Target="../media/image5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s>
</file>

<file path=ppt/slides/_rels/slide2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Review: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ja-JP" altLang="en-US" sz="1800">
                <a:solidFill>
                  <a:schemeClr val="bg2">
                    <a:lumMod val="50000"/>
                  </a:schemeClr>
                </a:solidFill>
              </a:rPr>
              <a:t> </a:t>
            </a:r>
            <a:r>
              <a:rPr lang="en-US" altLang="ja-JP" sz="1800" dirty="0">
                <a:solidFill>
                  <a:schemeClr val="bg2">
                    <a:lumMod val="50000"/>
                  </a:schemeClr>
                </a:solidFill>
              </a:rPr>
              <a:t>1979</a:t>
            </a:r>
          </a:p>
          <a:p>
            <a:pPr marL="0" indent="0" eaLnBrk="0">
              <a:lnSpc>
                <a:spcPct val="150000"/>
              </a:lnSpc>
              <a:spcBef>
                <a:spcPts val="0"/>
              </a:spcBef>
              <a:buNone/>
            </a:pPr>
            <a:r>
              <a:rPr lang="en-US" altLang="ja-JP" sz="1800" dirty="0">
                <a:solidFill>
                  <a:schemeClr val="bg2">
                    <a:lumMod val="50000"/>
                  </a:schemeClr>
                </a:solidFill>
              </a:rPr>
              <a:t>image of sphere black hole with thin accretion disk</a:t>
            </a: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6285205" y="4179984"/>
            <a:ext cx="172745" cy="140924"/>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6280659" y="4761868"/>
            <a:ext cx="177291" cy="140923"/>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6280659" y="5362354"/>
            <a:ext cx="177291" cy="140923"/>
          </a:xfrm>
          <a:prstGeom prst="rect">
            <a:avLst/>
          </a:prstGeom>
        </p:spPr>
      </p:pic>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22411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3068463"/>
            <a:ext cx="302887" cy="240755"/>
          </a:xfrm>
          <a:prstGeom prst="rect">
            <a:avLst/>
          </a:prstGeom>
        </p:spPr>
      </p:pic>
      <p:pic>
        <p:nvPicPr>
          <p:cNvPr id="11" name="コンテンツ プレースホルダー 10">
            <a:extLst>
              <a:ext uri="{FF2B5EF4-FFF2-40B4-BE49-F238E27FC236}">
                <a16:creationId xmlns:a16="http://schemas.microsoft.com/office/drawing/2014/main" id="{9C022084-921A-2814-1C4B-477789CB193D}"/>
              </a:ext>
            </a:extLst>
          </p:cNvPr>
          <p:cNvPicPr>
            <a:picLocks noGrp="1" noChangeAspect="1"/>
          </p:cNvPicPr>
          <p:nvPr>
            <p:ph idx="1"/>
          </p:nvPr>
        </p:nvPicPr>
        <p:blipFill>
          <a:blip r:embed="rId6"/>
          <a:stretch>
            <a:fillRect/>
          </a:stretch>
        </p:blipFill>
        <p:spPr>
          <a:xfrm>
            <a:off x="2048255" y="3581095"/>
            <a:ext cx="4232404" cy="2775256"/>
          </a:xfrm>
        </p:spPr>
      </p:pic>
    </p:spTree>
    <p:extLst>
      <p:ext uri="{BB962C8B-B14F-4D97-AF65-F5344CB8AC3E}">
        <p14:creationId xmlns:p14="http://schemas.microsoft.com/office/powerpoint/2010/main" val="1912534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ブラックホールと光の最近接距離を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4526928"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5264466"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2609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　</a:t>
            </a:r>
            <a:r>
              <a:rPr lang="en-US" altLang="ja-JP" sz="1800" dirty="0"/>
              <a:t>:</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415248" y="1809008"/>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1616007" y="189885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861086" y="4537533"/>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73228" y="5516658"/>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182442"/>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74327" y="2194877"/>
            <a:ext cx="1708150" cy="539750"/>
          </a:xfrm>
          <a:prstGeom prst="rect">
            <a:avLst/>
          </a:prstGeom>
        </p:spPr>
      </p:pic>
    </p:spTree>
    <p:extLst>
      <p:ext uri="{BB962C8B-B14F-4D97-AF65-F5344CB8AC3E}">
        <p14:creationId xmlns:p14="http://schemas.microsoft.com/office/powerpoint/2010/main" val="16580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ブラックホールを周回する光</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ja-JP" altLang="en-US" sz="1800"/>
              <a:t>ブラックホールを周回すると考えられる。そこで、衝突係数と光が周回する回数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(1)</a:t>
            </a:r>
            <a:r>
              <a:rPr lang="ja-JP" altLang="en-US" sz="1800"/>
              <a:t>　第一種楕円積分の解析結果を利用すると</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427111"/>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802120" y="1439056"/>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1561174" y="2292263"/>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180595" y="4550046"/>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91583"/>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1909620" y="5863134"/>
            <a:ext cx="2313245" cy="277589"/>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215049"/>
            <a:ext cx="1965987" cy="418055"/>
          </a:xfrm>
          <a:prstGeom prst="rect">
            <a:avLst/>
          </a:prstGeom>
        </p:spPr>
      </p:pic>
    </p:spTree>
    <p:extLst>
      <p:ext uri="{BB962C8B-B14F-4D97-AF65-F5344CB8AC3E}">
        <p14:creationId xmlns:p14="http://schemas.microsoft.com/office/powerpoint/2010/main" val="3723997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周回数と衝突係数</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　　　　　　　　では、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よって、光がブラックホールを　　周して　　方向に散乱するときの衝突係数は</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59954" y="1362298"/>
            <a:ext cx="1557782" cy="247373"/>
          </a:xfrm>
          <a:prstGeom prst="rect">
            <a:avLst/>
          </a:prstGeom>
        </p:spPr>
      </p:pic>
      <p:pic>
        <p:nvPicPr>
          <p:cNvPr id="11" name="図 10">
            <a:extLst>
              <a:ext uri="{FF2B5EF4-FFF2-40B4-BE49-F238E27FC236}">
                <a16:creationId xmlns:a16="http://schemas.microsoft.com/office/drawing/2014/main" id="{7DD3BD1C-A1A3-393D-17B1-D5B0FFD0FA3A}"/>
              </a:ext>
            </a:extLst>
          </p:cNvPr>
          <p:cNvPicPr>
            <a:picLocks noChangeAspect="1"/>
          </p:cNvPicPr>
          <p:nvPr/>
        </p:nvPicPr>
        <p:blipFill>
          <a:blip r:embed="rId4"/>
          <a:stretch>
            <a:fillRect/>
          </a:stretch>
        </p:blipFill>
        <p:spPr>
          <a:xfrm>
            <a:off x="3427278" y="1333607"/>
            <a:ext cx="863600" cy="342900"/>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5"/>
          <a:stretch>
            <a:fillRect/>
          </a:stretch>
        </p:blipFill>
        <p:spPr>
          <a:xfrm>
            <a:off x="4057543"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6"/>
          <a:stretch>
            <a:fillRect/>
          </a:stretch>
        </p:blipFill>
        <p:spPr>
          <a:xfrm>
            <a:off x="5214313" y="2276765"/>
            <a:ext cx="158176" cy="180773"/>
          </a:xfrm>
          <a:prstGeom prst="rect">
            <a:avLst/>
          </a:prstGeom>
        </p:spPr>
      </p:pic>
      <p:pic>
        <p:nvPicPr>
          <p:cNvPr id="15" name="図 14">
            <a:extLst>
              <a:ext uri="{FF2B5EF4-FFF2-40B4-BE49-F238E27FC236}">
                <a16:creationId xmlns:a16="http://schemas.microsoft.com/office/drawing/2014/main" id="{67A38D8F-78D3-A02D-ACBB-8D29C2586ED4}"/>
              </a:ext>
            </a:extLst>
          </p:cNvPr>
          <p:cNvPicPr>
            <a:picLocks noChangeAspect="1"/>
          </p:cNvPicPr>
          <p:nvPr/>
        </p:nvPicPr>
        <p:blipFill>
          <a:blip r:embed="rId7"/>
          <a:stretch>
            <a:fillRect/>
          </a:stretch>
        </p:blipFill>
        <p:spPr>
          <a:xfrm>
            <a:off x="1464646" y="3156134"/>
            <a:ext cx="3925263" cy="303695"/>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15</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図の作成</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spTree>
    <p:extLst>
      <p:ext uri="{BB962C8B-B14F-4D97-AF65-F5344CB8AC3E}">
        <p14:creationId xmlns:p14="http://schemas.microsoft.com/office/powerpoint/2010/main" val="3605599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球面三角法の予余弦定理</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上の</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下の</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5" name="図 4">
            <a:extLst>
              <a:ext uri="{FF2B5EF4-FFF2-40B4-BE49-F238E27FC236}">
                <a16:creationId xmlns:a16="http://schemas.microsoft.com/office/drawing/2014/main" id="{C46D41FD-3747-EBA5-D95A-D1AAEC40CACD}"/>
              </a:ext>
            </a:extLst>
          </p:cNvPr>
          <p:cNvPicPr>
            <a:picLocks noChangeAspect="1"/>
          </p:cNvPicPr>
          <p:nvPr/>
        </p:nvPicPr>
        <p:blipFill>
          <a:blip r:embed="rId3"/>
          <a:stretch>
            <a:fillRect/>
          </a:stretch>
        </p:blipFill>
        <p:spPr>
          <a:xfrm>
            <a:off x="3503766" y="1403868"/>
            <a:ext cx="3982884" cy="224599"/>
          </a:xfrm>
          <a:prstGeom prst="rect">
            <a:avLst/>
          </a:prstGeom>
        </p:spPr>
      </p:pic>
      <p:pic>
        <p:nvPicPr>
          <p:cNvPr id="8" name="図 7">
            <a:extLst>
              <a:ext uri="{FF2B5EF4-FFF2-40B4-BE49-F238E27FC236}">
                <a16:creationId xmlns:a16="http://schemas.microsoft.com/office/drawing/2014/main" id="{39F64B9B-3CA6-588E-05A6-5746858AD30B}"/>
              </a:ext>
            </a:extLst>
          </p:cNvPr>
          <p:cNvPicPr>
            <a:picLocks noChangeAspect="1"/>
          </p:cNvPicPr>
          <p:nvPr/>
        </p:nvPicPr>
        <p:blipFill>
          <a:blip r:embed="rId4"/>
          <a:stretch>
            <a:fillRect/>
          </a:stretch>
        </p:blipFill>
        <p:spPr>
          <a:xfrm>
            <a:off x="1061884" y="4735269"/>
            <a:ext cx="6424766" cy="741114"/>
          </a:xfrm>
          <a:prstGeom prst="rect">
            <a:avLst/>
          </a:prstGeom>
        </p:spPr>
      </p:pic>
      <p:pic>
        <p:nvPicPr>
          <p:cNvPr id="9" name="図 8">
            <a:extLst>
              <a:ext uri="{FF2B5EF4-FFF2-40B4-BE49-F238E27FC236}">
                <a16:creationId xmlns:a16="http://schemas.microsoft.com/office/drawing/2014/main" id="{A345C1DC-0BEC-502C-E98F-E505D4EF8CCD}"/>
              </a:ext>
            </a:extLst>
          </p:cNvPr>
          <p:cNvPicPr>
            <a:picLocks noChangeAspect="1"/>
          </p:cNvPicPr>
          <p:nvPr/>
        </p:nvPicPr>
        <p:blipFill>
          <a:blip r:embed="rId5"/>
          <a:stretch>
            <a:fillRect/>
          </a:stretch>
        </p:blipFill>
        <p:spPr>
          <a:xfrm>
            <a:off x="1081389" y="2687828"/>
            <a:ext cx="5465051" cy="741114"/>
          </a:xfrm>
          <a:prstGeom prst="rect">
            <a:avLst/>
          </a:prstGeom>
        </p:spPr>
      </p:pic>
    </p:spTree>
    <p:extLst>
      <p:ext uri="{BB962C8B-B14F-4D97-AF65-F5344CB8AC3E}">
        <p14:creationId xmlns:p14="http://schemas.microsoft.com/office/powerpoint/2010/main" val="1941647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積分の計算</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積分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685799" y="2012421"/>
            <a:ext cx="6741896" cy="3602933"/>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6175375" y="1933131"/>
            <a:ext cx="1534160" cy="286686"/>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6570443" y="2995563"/>
            <a:ext cx="1828801" cy="283120"/>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427695" y="4000261"/>
            <a:ext cx="1240939" cy="224058"/>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628650" y="1583630"/>
            <a:ext cx="1928571" cy="306254"/>
          </a:xfrm>
          <a:prstGeom prst="rect">
            <a:avLst/>
          </a:prstGeom>
        </p:spPr>
      </p:pic>
      <p:pic>
        <p:nvPicPr>
          <p:cNvPr id="14" name="コンテンツ プレースホルダー 13">
            <a:extLst>
              <a:ext uri="{FF2B5EF4-FFF2-40B4-BE49-F238E27FC236}">
                <a16:creationId xmlns:a16="http://schemas.microsoft.com/office/drawing/2014/main" id="{848C0AD9-E3B0-3F6C-E3C5-EF1332CC1C72}"/>
              </a:ext>
            </a:extLst>
          </p:cNvPr>
          <p:cNvPicPr>
            <a:picLocks noGrp="1" noChangeAspect="1"/>
          </p:cNvPicPr>
          <p:nvPr>
            <p:ph idx="1"/>
          </p:nvPr>
        </p:nvPicPr>
        <p:blipFill>
          <a:blip r:embed="rId4"/>
          <a:stretch>
            <a:fillRect/>
          </a:stretch>
        </p:blipFill>
        <p:spPr>
          <a:xfrm>
            <a:off x="1203693" y="2421154"/>
            <a:ext cx="3755764" cy="3499878"/>
          </a:xfrm>
        </p:spPr>
      </p:pic>
    </p:spTree>
    <p:extLst>
      <p:ext uri="{BB962C8B-B14F-4D97-AF65-F5344CB8AC3E}">
        <p14:creationId xmlns:p14="http://schemas.microsoft.com/office/powerpoint/2010/main" val="57147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fontScale="92500" lnSpcReduction="20000"/>
          </a:bodyPr>
          <a:lstStyle/>
          <a:p>
            <a:pPr>
              <a:lnSpc>
                <a:spcPct val="150000"/>
              </a:lnSpc>
            </a:pPr>
            <a:r>
              <a:rPr lang="ja-JP" altLang="en-US"/>
              <a:t>ブラックホール付近での光の軌道</a:t>
            </a:r>
            <a:endParaRPr lang="en-US" altLang="ja-JP" sz="1500" dirty="0"/>
          </a:p>
          <a:p>
            <a:pPr lvl="1">
              <a:lnSpc>
                <a:spcPct val="150000"/>
              </a:lnSpc>
            </a:pPr>
            <a:r>
              <a:rPr lang="ja-JP" altLang="en-US" sz="1500">
                <a:solidFill>
                  <a:schemeClr val="bg2">
                    <a:lumMod val="50000"/>
                  </a:schemeClr>
                </a:solidFill>
              </a:rPr>
              <a:t>微分方程式の導出</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衝突係数と散乱角</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ブラックホール付近を周回する光</a:t>
            </a:r>
            <a:endParaRPr lang="en-US" altLang="ja-JP" sz="1500" dirty="0">
              <a:solidFill>
                <a:schemeClr val="bg2">
                  <a:lumMod val="50000"/>
                </a:schemeClr>
              </a:solidFill>
            </a:endParaRPr>
          </a:p>
          <a:p>
            <a:pPr marL="342900" lvl="1" indent="0">
              <a:lnSpc>
                <a:spcPct val="150000"/>
              </a:lnSpc>
              <a:buNone/>
            </a:pPr>
            <a:endParaRPr lang="en-US" altLang="ja-JP" sz="1500" dirty="0"/>
          </a:p>
          <a:p>
            <a:pPr>
              <a:lnSpc>
                <a:spcPct val="150000"/>
              </a:lnSpc>
            </a:pPr>
            <a:r>
              <a:rPr lang="ja-JP" altLang="en-US"/>
              <a:t>薄い降着円盤の作る像</a:t>
            </a:r>
            <a:endParaRPr lang="en-US" altLang="ja-JP"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直接観測者に届く光の像の計算</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ブラックホールを周回してから観測者に届く光の像の計算</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a:t>数値計算</a:t>
            </a:r>
            <a:endParaRPr lang="en-US" altLang="ja-JP" dirty="0"/>
          </a:p>
          <a:p>
            <a:pPr lvl="1">
              <a:lnSpc>
                <a:spcPct val="150000"/>
              </a:lnSpc>
            </a:pPr>
            <a:r>
              <a:rPr lang="ja-JP" altLang="en-US" sz="1500">
                <a:solidFill>
                  <a:schemeClr val="bg2">
                    <a:lumMod val="50000"/>
                  </a:schemeClr>
                </a:solidFill>
              </a:rPr>
              <a:t>入力と出力</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簡単なコードの説明</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作成された像</a:t>
            </a:r>
            <a:endParaRPr lang="en-US" altLang="ja-JP" sz="1500" dirty="0">
              <a:solidFill>
                <a:schemeClr val="bg2">
                  <a:lumMod val="50000"/>
                </a:schemeClr>
              </a:solidFill>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Tree>
    <p:extLst>
      <p:ext uri="{BB962C8B-B14F-4D97-AF65-F5344CB8AC3E}">
        <p14:creationId xmlns:p14="http://schemas.microsoft.com/office/powerpoint/2010/main" val="1207949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21</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13" name="図 12">
            <a:extLst>
              <a:ext uri="{FF2B5EF4-FFF2-40B4-BE49-F238E27FC236}">
                <a16:creationId xmlns:a16="http://schemas.microsoft.com/office/drawing/2014/main" id="{C7B013E1-2FD4-6387-9A67-4B2F4C39F281}"/>
              </a:ext>
            </a:extLst>
          </p:cNvPr>
          <p:cNvPicPr>
            <a:picLocks noChangeAspect="1"/>
          </p:cNvPicPr>
          <p:nvPr/>
        </p:nvPicPr>
        <p:blipFill>
          <a:blip r:embed="rId5"/>
          <a:stretch>
            <a:fillRect/>
          </a:stretch>
        </p:blipFill>
        <p:spPr>
          <a:xfrm>
            <a:off x="2986232" y="3595255"/>
            <a:ext cx="1377950" cy="552450"/>
          </a:xfrm>
          <a:prstGeom prst="rect">
            <a:avLst/>
          </a:prstGeom>
        </p:spPr>
      </p:pic>
      <p:pic>
        <p:nvPicPr>
          <p:cNvPr id="14" name="図 13">
            <a:extLst>
              <a:ext uri="{FF2B5EF4-FFF2-40B4-BE49-F238E27FC236}">
                <a16:creationId xmlns:a16="http://schemas.microsoft.com/office/drawing/2014/main" id="{DD26B602-ABBF-17EC-317E-07D1D578E517}"/>
              </a:ext>
            </a:extLst>
          </p:cNvPr>
          <p:cNvPicPr>
            <a:picLocks noChangeAspect="1"/>
          </p:cNvPicPr>
          <p:nvPr/>
        </p:nvPicPr>
        <p:blipFill>
          <a:blip r:embed="rId6"/>
          <a:stretch>
            <a:fillRect/>
          </a:stretch>
        </p:blipFill>
        <p:spPr>
          <a:xfrm>
            <a:off x="6907787" y="3855150"/>
            <a:ext cx="885253" cy="552451"/>
          </a:xfrm>
          <a:prstGeom prst="rect">
            <a:avLst/>
          </a:prstGeom>
        </p:spPr>
      </p:pic>
      <p:pic>
        <p:nvPicPr>
          <p:cNvPr id="16" name="図 15">
            <a:extLst>
              <a:ext uri="{FF2B5EF4-FFF2-40B4-BE49-F238E27FC236}">
                <a16:creationId xmlns:a16="http://schemas.microsoft.com/office/drawing/2014/main" id="{E17235DB-1B44-3EC4-AE7B-BEC048DA6731}"/>
              </a:ext>
            </a:extLst>
          </p:cNvPr>
          <p:cNvPicPr>
            <a:picLocks noChangeAspect="1"/>
          </p:cNvPicPr>
          <p:nvPr/>
        </p:nvPicPr>
        <p:blipFill>
          <a:blip r:embed="rId7"/>
          <a:stretch>
            <a:fillRect/>
          </a:stretch>
        </p:blipFill>
        <p:spPr>
          <a:xfrm>
            <a:off x="6907787" y="2508121"/>
            <a:ext cx="885253" cy="552451"/>
          </a:xfrm>
          <a:prstGeom prst="rect">
            <a:avLst/>
          </a:prstGeom>
        </p:spPr>
      </p:pic>
      <p:pic>
        <p:nvPicPr>
          <p:cNvPr id="17" name="図 16">
            <a:extLst>
              <a:ext uri="{FF2B5EF4-FFF2-40B4-BE49-F238E27FC236}">
                <a16:creationId xmlns:a16="http://schemas.microsoft.com/office/drawing/2014/main" id="{EABF8B69-61C0-8741-4905-62FF9A845870}"/>
              </a:ext>
            </a:extLst>
          </p:cNvPr>
          <p:cNvPicPr>
            <a:picLocks noChangeAspect="1"/>
          </p:cNvPicPr>
          <p:nvPr/>
        </p:nvPicPr>
        <p:blipFill>
          <a:blip r:embed="rId8"/>
          <a:stretch>
            <a:fillRect/>
          </a:stretch>
        </p:blipFill>
        <p:spPr>
          <a:xfrm>
            <a:off x="6907787" y="1112105"/>
            <a:ext cx="885253" cy="552451"/>
          </a:xfrm>
          <a:prstGeom prst="rect">
            <a:avLst/>
          </a:prstGeom>
        </p:spPr>
      </p:pic>
      <p:pic>
        <p:nvPicPr>
          <p:cNvPr id="2" name="図 1">
            <a:extLst>
              <a:ext uri="{FF2B5EF4-FFF2-40B4-BE49-F238E27FC236}">
                <a16:creationId xmlns:a16="http://schemas.microsoft.com/office/drawing/2014/main" id="{AD87914C-DF5A-82B8-B10D-6909E4AD80BC}"/>
              </a:ext>
            </a:extLst>
          </p:cNvPr>
          <p:cNvPicPr>
            <a:picLocks noChangeAspect="1"/>
          </p:cNvPicPr>
          <p:nvPr/>
        </p:nvPicPr>
        <p:blipFill>
          <a:blip r:embed="rId9"/>
          <a:stretch>
            <a:fillRect/>
          </a:stretch>
        </p:blipFill>
        <p:spPr>
          <a:xfrm>
            <a:off x="-528704" y="770737"/>
            <a:ext cx="876485" cy="341368"/>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10"/>
          <a:stretch>
            <a:fillRect/>
          </a:stretch>
        </p:blipFill>
        <p:spPr>
          <a:xfrm>
            <a:off x="8603340" y="6221718"/>
            <a:ext cx="309432" cy="510564"/>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27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グループ化 36">
            <a:extLst>
              <a:ext uri="{FF2B5EF4-FFF2-40B4-BE49-F238E27FC236}">
                <a16:creationId xmlns:a16="http://schemas.microsoft.com/office/drawing/2014/main" id="{76248F0B-685E-13DB-822E-5E4860CECD5C}"/>
              </a:ext>
            </a:extLst>
          </p:cNvPr>
          <p:cNvGrpSpPr/>
          <p:nvPr/>
        </p:nvGrpSpPr>
        <p:grpSpPr>
          <a:xfrm>
            <a:off x="1219815" y="3111619"/>
            <a:ext cx="4545106" cy="1102458"/>
            <a:chOff x="1192921" y="3017490"/>
            <a:chExt cx="4545106" cy="1102458"/>
          </a:xfrm>
        </p:grpSpPr>
        <p:sp>
          <p:nvSpPr>
            <p:cNvPr id="38" name="円/楕円 37">
              <a:extLst>
                <a:ext uri="{FF2B5EF4-FFF2-40B4-BE49-F238E27FC236}">
                  <a16:creationId xmlns:a16="http://schemas.microsoft.com/office/drawing/2014/main" id="{24BCBCA7-EC38-FE32-229B-61E5CC9C9DE8}"/>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0898CC51-AAD5-9B38-BCA2-0089EA9567B0}"/>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円/楕円 4">
            <a:extLst>
              <a:ext uri="{FF2B5EF4-FFF2-40B4-BE49-F238E27FC236}">
                <a16:creationId xmlns:a16="http://schemas.microsoft.com/office/drawing/2014/main" id="{C33BDFEF-FC45-8016-A3C7-ED5084B3E935}"/>
              </a:ext>
            </a:extLst>
          </p:cNvPr>
          <p:cNvSpPr/>
          <p:nvPr/>
        </p:nvSpPr>
        <p:spPr>
          <a:xfrm>
            <a:off x="2094270" y="1983729"/>
            <a:ext cx="3600000" cy="360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sp>
        <p:nvSpPr>
          <p:cNvPr id="6" name="円/楕円 5">
            <a:extLst>
              <a:ext uri="{FF2B5EF4-FFF2-40B4-BE49-F238E27FC236}">
                <a16:creationId xmlns:a16="http://schemas.microsoft.com/office/drawing/2014/main" id="{7FC85601-7AC3-0F7A-0A59-20BD1C0783D7}"/>
              </a:ext>
            </a:extLst>
          </p:cNvPr>
          <p:cNvSpPr/>
          <p:nvPr/>
        </p:nvSpPr>
        <p:spPr>
          <a:xfrm>
            <a:off x="2094270" y="3371939"/>
            <a:ext cx="3600000" cy="98566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335F2805-2ACC-7641-9304-2F23C4CA25A3}"/>
              </a:ext>
            </a:extLst>
          </p:cNvPr>
          <p:cNvCxnSpPr>
            <a:cxnSpLocks/>
          </p:cNvCxnSpPr>
          <p:nvPr/>
        </p:nvCxnSpPr>
        <p:spPr>
          <a:xfrm flipH="1">
            <a:off x="3894270" y="2707756"/>
            <a:ext cx="1378880" cy="115701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09968210-9B31-F004-41D7-9E55FEF09BD9}"/>
              </a:ext>
            </a:extLst>
          </p:cNvPr>
          <p:cNvCxnSpPr>
            <a:cxnSpLocks/>
          </p:cNvCxnSpPr>
          <p:nvPr/>
        </p:nvCxnSpPr>
        <p:spPr>
          <a:xfrm flipV="1">
            <a:off x="3849189" y="3864772"/>
            <a:ext cx="45081" cy="4928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nvGrpSpPr>
          <p:cNvPr id="44" name="グループ化 43">
            <a:extLst>
              <a:ext uri="{FF2B5EF4-FFF2-40B4-BE49-F238E27FC236}">
                <a16:creationId xmlns:a16="http://schemas.microsoft.com/office/drawing/2014/main" id="{591846B8-A9F4-FCA5-9269-F32E4A20DCD9}"/>
              </a:ext>
            </a:extLst>
          </p:cNvPr>
          <p:cNvGrpSpPr/>
          <p:nvPr/>
        </p:nvGrpSpPr>
        <p:grpSpPr>
          <a:xfrm rot="5400000">
            <a:off x="2010125" y="3185448"/>
            <a:ext cx="4545106" cy="1102458"/>
            <a:chOff x="1192921" y="3017490"/>
            <a:chExt cx="4545106" cy="1102458"/>
          </a:xfrm>
        </p:grpSpPr>
        <p:sp>
          <p:nvSpPr>
            <p:cNvPr id="45" name="円/楕円 44">
              <a:extLst>
                <a:ext uri="{FF2B5EF4-FFF2-40B4-BE49-F238E27FC236}">
                  <a16:creationId xmlns:a16="http://schemas.microsoft.com/office/drawing/2014/main" id="{F3E626DA-827C-064E-5CB3-BC4C1233DA4B}"/>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DF4A3A4C-6F96-8E00-D2B8-36482D08252E}"/>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88836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2A68704-BD0A-BFF1-7BEB-6B2477388683}"/>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grpSp>
        <p:nvGrpSpPr>
          <p:cNvPr id="7" name="グループ化 6">
            <a:extLst>
              <a:ext uri="{FF2B5EF4-FFF2-40B4-BE49-F238E27FC236}">
                <a16:creationId xmlns:a16="http://schemas.microsoft.com/office/drawing/2014/main" id="{C2C7F497-FC05-0656-F395-6FADD99FA80E}"/>
              </a:ext>
            </a:extLst>
          </p:cNvPr>
          <p:cNvGrpSpPr/>
          <p:nvPr/>
        </p:nvGrpSpPr>
        <p:grpSpPr>
          <a:xfrm>
            <a:off x="1192921" y="3017490"/>
            <a:ext cx="4545106" cy="1102458"/>
            <a:chOff x="1192921" y="3017490"/>
            <a:chExt cx="4545106" cy="1102458"/>
          </a:xfrm>
        </p:grpSpPr>
        <p:sp>
          <p:nvSpPr>
            <p:cNvPr id="5" name="円/楕円 4">
              <a:extLst>
                <a:ext uri="{FF2B5EF4-FFF2-40B4-BE49-F238E27FC236}">
                  <a16:creationId xmlns:a16="http://schemas.microsoft.com/office/drawing/2014/main" id="{8F3AACDE-2CBE-1436-CE5E-2A0E027F1D00}"/>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E803A9C-C91C-9371-42D4-C658CF50DBE6}"/>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2544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によって、天の川銀河の中心に位置する超大質量天体の影の画像が公開された。</a:t>
            </a:r>
          </a:p>
          <a:p>
            <a:pPr marL="0" indent="0">
              <a:lnSpc>
                <a:spcPct val="150000"/>
              </a:lnSpc>
              <a:buNone/>
            </a:pPr>
            <a:r>
              <a:rPr lang="ja-JP" altLang="en-US" sz="1800"/>
              <a:t>このような観測結果や研究に興味があったため、関連のある論文をレビューすることにした。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711775" y="6037428"/>
            <a:ext cx="4591745"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今まで授業では、歪みのない時空で物理学を考えた。そこでは、屈折率が変化しなければ「光が曲がって観測者に届く」という現象は起きない。</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しかし、一般相対論を用いて歪んだ時空を考えると、光は歪んだ時空の上を進むので、この現象が起こる。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そこで今回は、時空を大きく歪ませるブラックホールの周りに発光している薄い円盤を設定し、その観測結果を予測することでこの現象について考える。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a:t>/n</a:t>
            </a:r>
            <a:endParaRPr lang="en-US" dirty="0"/>
          </a:p>
        </p:txBody>
      </p:sp>
    </p:spTree>
    <p:extLst>
      <p:ext uri="{BB962C8B-B14F-4D97-AF65-F5344CB8AC3E}">
        <p14:creationId xmlns:p14="http://schemas.microsoft.com/office/powerpoint/2010/main" val="2280368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ブラックホール付近での</a:t>
            </a:r>
            <a:br>
              <a:rPr lang="en-US" altLang="ja-JP" dirty="0"/>
            </a:br>
            <a:r>
              <a:rPr lang="ja-JP" altLang="en-US"/>
              <a:t>光の軌道</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655370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ブラックホールの時空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ブラックホールによって歪んだ時空での光の軌道を計算するには</a:t>
            </a:r>
            <a:endParaRPr lang="en-US" altLang="ja-JP" sz="1800" dirty="0"/>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ブラックホールが作る時空の具体的な形（シュバルツシルト計量）</a:t>
            </a: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0" indent="0" eaLnBrk="0">
              <a:lnSpc>
                <a:spcPct val="150000"/>
              </a:lnSpc>
              <a:spcBef>
                <a:spcPts val="0"/>
              </a:spcBef>
              <a:buNone/>
            </a:pPr>
            <a:r>
              <a:rPr lang="ja-JP" altLang="en-US" sz="1800"/>
              <a:t>を知っておく必要がある。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a:t>
            </a:r>
            <a:r>
              <a:rPr lang="ja-JP" altLang="en-US" sz="1800"/>
              <a:t>は以下のように書けるとする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4004834"/>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65848" y="5747391"/>
            <a:ext cx="2421589" cy="257468"/>
          </a:xfrm>
          <a:prstGeom prst="rect">
            <a:avLst/>
          </a:prstGeom>
        </p:spPr>
      </p:pic>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ja-JP" altLang="en-US" sz="1800"/>
              <a:t>アイコナール近似が理解できていない</a:t>
            </a:r>
            <a:r>
              <a:rPr lang="en-US" altLang="ja-JP" sz="1800" dirty="0"/>
              <a:t>..</a:t>
            </a:r>
            <a:endParaRPr lang="en-US" altLang="ja-JP" sz="1800" dirty="0">
              <a:solidFill>
                <a:srgbClr val="C00000"/>
              </a:solidFill>
            </a:endParaRPr>
          </a:p>
          <a:p>
            <a:pPr marL="0" indent="0" eaLnBrk="0">
              <a:lnSpc>
                <a:spcPct val="150000"/>
              </a:lnSpc>
              <a:spcBef>
                <a:spcPts val="0"/>
              </a:spcBef>
              <a:buNone/>
            </a:pPr>
            <a:endParaRPr lang="en-US" altLang="ja-JP" sz="1800" dirty="0">
              <a:solidFill>
                <a:srgbClr val="C00000"/>
              </a:solidFill>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6" name="図 5">
            <a:extLst>
              <a:ext uri="{FF2B5EF4-FFF2-40B4-BE49-F238E27FC236}">
                <a16:creationId xmlns:a16="http://schemas.microsoft.com/office/drawing/2014/main" id="{29C1514F-E764-A9A5-D1CF-A343A19FD61D}"/>
              </a:ext>
            </a:extLst>
          </p:cNvPr>
          <p:cNvPicPr>
            <a:picLocks noChangeAspect="1"/>
          </p:cNvPicPr>
          <p:nvPr/>
        </p:nvPicPr>
        <p:blipFill>
          <a:blip r:embed="rId3"/>
          <a:stretch>
            <a:fillRect/>
          </a:stretch>
        </p:blipFill>
        <p:spPr>
          <a:xfrm>
            <a:off x="1040005" y="3619286"/>
            <a:ext cx="1559470" cy="291956"/>
          </a:xfrm>
          <a:prstGeom prst="rect">
            <a:avLst/>
          </a:prstGeom>
        </p:spPr>
      </p:pic>
      <p:pic>
        <p:nvPicPr>
          <p:cNvPr id="8" name="図 7">
            <a:extLst>
              <a:ext uri="{FF2B5EF4-FFF2-40B4-BE49-F238E27FC236}">
                <a16:creationId xmlns:a16="http://schemas.microsoft.com/office/drawing/2014/main" id="{BF6DEEA8-79AA-E248-FADD-1F973B6D7FEC}"/>
              </a:ext>
            </a:extLst>
          </p:cNvPr>
          <p:cNvPicPr>
            <a:picLocks noChangeAspect="1"/>
          </p:cNvPicPr>
          <p:nvPr/>
        </p:nvPicPr>
        <p:blipFill>
          <a:blip r:embed="rId4"/>
          <a:stretch>
            <a:fillRect/>
          </a:stretch>
        </p:blipFill>
        <p:spPr>
          <a:xfrm>
            <a:off x="1040005" y="2890821"/>
            <a:ext cx="4039433" cy="538179"/>
          </a:xfrm>
          <a:prstGeom prst="rect">
            <a:avLst/>
          </a:prstGeom>
        </p:spPr>
      </p:pic>
    </p:spTree>
    <p:extLst>
      <p:ext uri="{BB962C8B-B14F-4D97-AF65-F5344CB8AC3E}">
        <p14:creationId xmlns:p14="http://schemas.microsoft.com/office/powerpoint/2010/main" val="133627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lnSpcReduction="10000"/>
          </a:bodyPr>
          <a:lstStyle/>
          <a:p>
            <a:pPr marL="0" indent="0" eaLnBrk="0">
              <a:lnSpc>
                <a:spcPct val="150000"/>
              </a:lnSpc>
              <a:spcBef>
                <a:spcPts val="0"/>
              </a:spcBef>
              <a:buNone/>
            </a:pPr>
            <a:r>
              <a:rPr lang="ja-JP" altLang="en-US" sz="1800"/>
              <a:t>シュバルツシルト計量は球対称の構造を持っているので　　　　の赤道面に注目すると、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エネルギー保存則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800" dirty="0"/>
          </a:p>
          <a:p>
            <a:pPr marL="0" indent="0" eaLnBrk="0">
              <a:lnSpc>
                <a:spcPct val="150000"/>
              </a:lnSpc>
              <a:spcBef>
                <a:spcPts val="0"/>
              </a:spcBef>
              <a:buNone/>
            </a:pP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221474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892033"/>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854067"/>
            <a:ext cx="4120738" cy="867225"/>
          </a:xfrm>
          <a:prstGeom prst="rect">
            <a:avLst/>
          </a:prstGeom>
        </p:spPr>
      </p:pic>
      <p:pic>
        <p:nvPicPr>
          <p:cNvPr id="9" name="図 8">
            <a:extLst>
              <a:ext uri="{FF2B5EF4-FFF2-40B4-BE49-F238E27FC236}">
                <a16:creationId xmlns:a16="http://schemas.microsoft.com/office/drawing/2014/main" id="{F8EEA4E0-A582-5CC7-8108-37F49B9FD745}"/>
              </a:ext>
            </a:extLst>
          </p:cNvPr>
          <p:cNvPicPr>
            <a:picLocks noChangeAspect="1"/>
          </p:cNvPicPr>
          <p:nvPr/>
        </p:nvPicPr>
        <p:blipFill>
          <a:blip r:embed="rId6"/>
          <a:stretch>
            <a:fillRect/>
          </a:stretch>
        </p:blipFill>
        <p:spPr>
          <a:xfrm>
            <a:off x="6632368" y="1251420"/>
            <a:ext cx="577850" cy="412750"/>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7"/>
          <a:stretch>
            <a:fillRect/>
          </a:stretch>
        </p:blipFill>
        <p:spPr>
          <a:xfrm>
            <a:off x="2060533" y="4834541"/>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8"/>
          <a:stretch>
            <a:fillRect/>
          </a:stretch>
        </p:blipFill>
        <p:spPr>
          <a:xfrm>
            <a:off x="2734991" y="5395938"/>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有効ポテンシャル　　　　　　　　　　とおくと</a:t>
            </a:r>
            <a:endParaRPr lang="en-US" altLang="ja-JP" sz="1800" dirty="0"/>
          </a:p>
          <a:p>
            <a:pPr marL="0" indent="0" eaLnBrk="0">
              <a:lnSpc>
                <a:spcPct val="150000"/>
              </a:lnSpc>
              <a:spcBef>
                <a:spcPts val="0"/>
              </a:spcBef>
              <a:buFont typeface="Arial" panose="020B0604020202020204" pitchFamily="34" charset="0"/>
              <a:buNone/>
            </a:pPr>
            <a:r>
              <a:rPr lang="ja-JP" altLang="en-US" sz="1800"/>
              <a:t>光の運動可能領域の式は</a:t>
            </a:r>
            <a:endParaRPr lang="en-US" altLang="ja-JP" sz="1800" dirty="0"/>
          </a:p>
        </p:txBody>
      </p:sp>
      <p:pic>
        <p:nvPicPr>
          <p:cNvPr id="31" name="図 30">
            <a:extLst>
              <a:ext uri="{FF2B5EF4-FFF2-40B4-BE49-F238E27FC236}">
                <a16:creationId xmlns:a16="http://schemas.microsoft.com/office/drawing/2014/main" id="{9820BE4D-5094-7A42-D3C4-1DFF129AFD0C}"/>
              </a:ext>
            </a:extLst>
          </p:cNvPr>
          <p:cNvPicPr>
            <a:picLocks noChangeAspect="1"/>
          </p:cNvPicPr>
          <p:nvPr/>
        </p:nvPicPr>
        <p:blipFill>
          <a:blip r:embed="rId3"/>
          <a:stretch>
            <a:fillRect/>
          </a:stretch>
        </p:blipFill>
        <p:spPr>
          <a:xfrm>
            <a:off x="2801384" y="1303346"/>
            <a:ext cx="1841897" cy="437828"/>
          </a:xfrm>
          <a:prstGeom prst="rect">
            <a:avLst/>
          </a:prstGeom>
        </p:spPr>
      </p:pic>
      <p:pic>
        <p:nvPicPr>
          <p:cNvPr id="32" name="図 31">
            <a:extLst>
              <a:ext uri="{FF2B5EF4-FFF2-40B4-BE49-F238E27FC236}">
                <a16:creationId xmlns:a16="http://schemas.microsoft.com/office/drawing/2014/main" id="{DB5ACF0F-A1C3-05F8-C235-0EECE7499039}"/>
              </a:ext>
            </a:extLst>
          </p:cNvPr>
          <p:cNvPicPr>
            <a:picLocks noChangeAspect="1"/>
          </p:cNvPicPr>
          <p:nvPr/>
        </p:nvPicPr>
        <p:blipFill>
          <a:blip r:embed="rId4"/>
          <a:stretch>
            <a:fillRect/>
          </a:stretch>
        </p:blipFill>
        <p:spPr>
          <a:xfrm>
            <a:off x="3489778" y="1757257"/>
            <a:ext cx="1153503" cy="348405"/>
          </a:xfrm>
          <a:prstGeom prst="rect">
            <a:avLst/>
          </a:prstGeom>
        </p:spPr>
      </p:pic>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5"/>
          <a:stretch>
            <a:fillRect/>
          </a:stretch>
        </p:blipFill>
        <p:spPr>
          <a:xfrm>
            <a:off x="7744118" y="3004855"/>
            <a:ext cx="331952" cy="270803"/>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6"/>
          <a:stretch>
            <a:fillRect/>
          </a:stretch>
        </p:blipFill>
        <p:spPr>
          <a:xfrm>
            <a:off x="7744118" y="4012599"/>
            <a:ext cx="340688" cy="270803"/>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7"/>
          <a:stretch>
            <a:fillRect/>
          </a:stretch>
        </p:blipFill>
        <p:spPr>
          <a:xfrm>
            <a:off x="7744118" y="4986691"/>
            <a:ext cx="340688" cy="270803"/>
          </a:xfrm>
          <a:prstGeom prst="rect">
            <a:avLst/>
          </a:prstGeom>
        </p:spPr>
      </p:pic>
      <p:pic>
        <p:nvPicPr>
          <p:cNvPr id="10" name="図 9">
            <a:extLst>
              <a:ext uri="{FF2B5EF4-FFF2-40B4-BE49-F238E27FC236}">
                <a16:creationId xmlns:a16="http://schemas.microsoft.com/office/drawing/2014/main" id="{0DD472A0-9877-F8FC-A24A-4CDED14350B0}"/>
              </a:ext>
            </a:extLst>
          </p:cNvPr>
          <p:cNvPicPr>
            <a:picLocks noChangeAspect="1"/>
          </p:cNvPicPr>
          <p:nvPr/>
        </p:nvPicPr>
        <p:blipFill>
          <a:blip r:embed="rId8"/>
          <a:stretch>
            <a:fillRect/>
          </a:stretch>
        </p:blipFill>
        <p:spPr>
          <a:xfrm>
            <a:off x="780359" y="2155227"/>
            <a:ext cx="6963759" cy="4566249"/>
          </a:xfrm>
          <a:prstGeom prst="rect">
            <a:avLst/>
          </a:prstGeom>
        </p:spPr>
      </p:pic>
    </p:spTree>
    <p:extLst>
      <p:ext uri="{BB962C8B-B14F-4D97-AF65-F5344CB8AC3E}">
        <p14:creationId xmlns:p14="http://schemas.microsoft.com/office/powerpoint/2010/main" val="420685149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37483</TotalTime>
  <Words>895</Words>
  <Application>Microsoft Macintosh PowerPoint</Application>
  <PresentationFormat>画面に合わせる (4:3)</PresentationFormat>
  <Paragraphs>184</Paragraphs>
  <Slides>29</Slides>
  <Notes>24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29</vt:i4>
      </vt:variant>
    </vt:vector>
  </HeadingPairs>
  <TitlesOfParts>
    <vt:vector size="34" baseType="lpstr">
      <vt:lpstr>Hiragino Kaku Gothic Std W8</vt:lpstr>
      <vt:lpstr>游ゴシック</vt:lpstr>
      <vt:lpstr>Aptos</vt:lpstr>
      <vt:lpstr>Arial</vt:lpstr>
      <vt:lpstr>Office テーマ</vt:lpstr>
      <vt:lpstr>ブラックホールを回る 薄い降着円盤の作る像</vt:lpstr>
      <vt:lpstr>目次</vt:lpstr>
      <vt:lpstr>導入</vt:lpstr>
      <vt:lpstr>導入</vt:lpstr>
      <vt:lpstr>ブラックホール付近での 光の軌道</vt:lpstr>
      <vt:lpstr>ブラックホールの時空</vt:lpstr>
      <vt:lpstr>null測地線方程式</vt:lpstr>
      <vt:lpstr>光の軌道を表す微分方程式</vt:lpstr>
      <vt:lpstr>有効ポテンシャルによる軌道の分類</vt:lpstr>
      <vt:lpstr>有効ポテンシャルによる軌道の分類</vt:lpstr>
      <vt:lpstr>微分方程式の変形</vt:lpstr>
      <vt:lpstr>最近接点から無限遠までの角度</vt:lpstr>
      <vt:lpstr>ブラックホールを周回する光</vt:lpstr>
      <vt:lpstr>周回数と衝突係数</vt:lpstr>
      <vt:lpstr>薄い降着円盤の作る像</vt:lpstr>
      <vt:lpstr>状況設定</vt:lpstr>
      <vt:lpstr>円盤のある点を通る軌道の散乱角</vt:lpstr>
      <vt:lpstr>積分の計算</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602</cp:revision>
  <dcterms:created xsi:type="dcterms:W3CDTF">2024-07-01T13:42:07Z</dcterms:created>
  <dcterms:modified xsi:type="dcterms:W3CDTF">2024-10-23T02:33:49Z</dcterms:modified>
</cp:coreProperties>
</file>